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603825" cy="51127025"/>
  <p:notesSz cx="6858000" cy="9144000"/>
  <p:defaultTextStyle>
    <a:defPPr>
      <a:defRPr lang="es-ES"/>
    </a:defPPr>
    <a:lvl1pPr marL="0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1pPr>
    <a:lvl2pPr marL="2335149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2pPr>
    <a:lvl3pPr marL="4670298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3pPr>
    <a:lvl4pPr marL="7005447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4pPr>
    <a:lvl5pPr marL="9340596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5pPr>
    <a:lvl6pPr marL="11675745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6pPr>
    <a:lvl7pPr marL="14010894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7pPr>
    <a:lvl8pPr marL="16346043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8pPr>
    <a:lvl9pPr marL="18681192" algn="l" defTabSz="4670298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808080"/>
    <a:srgbClr val="DF7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936" y="7902"/>
      </p:cViewPr>
      <p:guideLst>
        <p:guide orient="horz" pos="16103"/>
        <p:guide pos="96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ED2B-5B43-4670-AE04-84C388BEF415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403475" y="685800"/>
            <a:ext cx="2051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1356-E7BA-4578-B109-F51DB9817A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21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71356-E7BA-4578-B109-F51DB9817A4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91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95287" y="15882526"/>
            <a:ext cx="26013251" cy="109591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90574" y="28971981"/>
            <a:ext cx="21422678" cy="130657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35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70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05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34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675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010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346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681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61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39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187773" y="2047460"/>
            <a:ext cx="6885861" cy="4362365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30191" y="2047460"/>
            <a:ext cx="20147518" cy="436236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59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36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7493" y="32853850"/>
            <a:ext cx="26013251" cy="10154395"/>
          </a:xfrm>
        </p:spPr>
        <p:txBody>
          <a:bodyPr anchor="t"/>
          <a:lstStyle>
            <a:lvl1pPr algn="l">
              <a:defRPr sz="20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17493" y="21669821"/>
            <a:ext cx="26013251" cy="11184031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335149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67029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0544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340596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67574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01089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34604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68119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6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30191" y="11929648"/>
            <a:ext cx="13516689" cy="33741471"/>
          </a:xfrm>
        </p:spPr>
        <p:txBody>
          <a:bodyPr/>
          <a:lstStyle>
            <a:lvl1pPr>
              <a:defRPr sz="14300"/>
            </a:lvl1pPr>
            <a:lvl2pPr>
              <a:defRPr sz="123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556945" y="11929648"/>
            <a:ext cx="13516689" cy="33741471"/>
          </a:xfrm>
        </p:spPr>
        <p:txBody>
          <a:bodyPr/>
          <a:lstStyle>
            <a:lvl1pPr>
              <a:defRPr sz="14300"/>
            </a:lvl1pPr>
            <a:lvl2pPr>
              <a:defRPr sz="123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39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30194" y="11444408"/>
            <a:ext cx="13522004" cy="4769485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35149" indent="0">
              <a:buNone/>
              <a:defRPr sz="10200" b="1"/>
            </a:lvl2pPr>
            <a:lvl3pPr marL="4670298" indent="0">
              <a:buNone/>
              <a:defRPr sz="9200" b="1"/>
            </a:lvl3pPr>
            <a:lvl4pPr marL="7005447" indent="0">
              <a:buNone/>
              <a:defRPr sz="8200" b="1"/>
            </a:lvl4pPr>
            <a:lvl5pPr marL="9340596" indent="0">
              <a:buNone/>
              <a:defRPr sz="8200" b="1"/>
            </a:lvl5pPr>
            <a:lvl6pPr marL="11675745" indent="0">
              <a:buNone/>
              <a:defRPr sz="8200" b="1"/>
            </a:lvl6pPr>
            <a:lvl7pPr marL="14010894" indent="0">
              <a:buNone/>
              <a:defRPr sz="8200" b="1"/>
            </a:lvl7pPr>
            <a:lvl8pPr marL="16346043" indent="0">
              <a:buNone/>
              <a:defRPr sz="8200" b="1"/>
            </a:lvl8pPr>
            <a:lvl9pPr marL="18681192" indent="0">
              <a:buNone/>
              <a:defRPr sz="8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30194" y="16213893"/>
            <a:ext cx="13522004" cy="29457218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546321" y="11444408"/>
            <a:ext cx="13527315" cy="4769485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35149" indent="0">
              <a:buNone/>
              <a:defRPr sz="10200" b="1"/>
            </a:lvl2pPr>
            <a:lvl3pPr marL="4670298" indent="0">
              <a:buNone/>
              <a:defRPr sz="9200" b="1"/>
            </a:lvl3pPr>
            <a:lvl4pPr marL="7005447" indent="0">
              <a:buNone/>
              <a:defRPr sz="8200" b="1"/>
            </a:lvl4pPr>
            <a:lvl5pPr marL="9340596" indent="0">
              <a:buNone/>
              <a:defRPr sz="8200" b="1"/>
            </a:lvl5pPr>
            <a:lvl6pPr marL="11675745" indent="0">
              <a:buNone/>
              <a:defRPr sz="8200" b="1"/>
            </a:lvl6pPr>
            <a:lvl7pPr marL="14010894" indent="0">
              <a:buNone/>
              <a:defRPr sz="8200" b="1"/>
            </a:lvl7pPr>
            <a:lvl8pPr marL="16346043" indent="0">
              <a:buNone/>
              <a:defRPr sz="8200" b="1"/>
            </a:lvl8pPr>
            <a:lvl9pPr marL="18681192" indent="0">
              <a:buNone/>
              <a:defRPr sz="8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546321" y="16213893"/>
            <a:ext cx="13527315" cy="29457218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55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6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0193" y="2035615"/>
            <a:ext cx="10068449" cy="8663190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65245" y="2035618"/>
            <a:ext cx="17108391" cy="43635501"/>
          </a:xfrm>
        </p:spPr>
        <p:txBody>
          <a:bodyPr/>
          <a:lstStyle>
            <a:lvl1pPr>
              <a:defRPr sz="16300"/>
            </a:lvl1pPr>
            <a:lvl2pPr>
              <a:defRPr sz="14300"/>
            </a:lvl2pPr>
            <a:lvl3pPr>
              <a:defRPr sz="123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30193" y="10698808"/>
            <a:ext cx="10068449" cy="34972311"/>
          </a:xfrm>
        </p:spPr>
        <p:txBody>
          <a:bodyPr/>
          <a:lstStyle>
            <a:lvl1pPr marL="0" indent="0">
              <a:buNone/>
              <a:defRPr sz="7200"/>
            </a:lvl1pPr>
            <a:lvl2pPr marL="2335149" indent="0">
              <a:buNone/>
              <a:defRPr sz="6100"/>
            </a:lvl2pPr>
            <a:lvl3pPr marL="4670298" indent="0">
              <a:buNone/>
              <a:defRPr sz="5100"/>
            </a:lvl3pPr>
            <a:lvl4pPr marL="7005447" indent="0">
              <a:buNone/>
              <a:defRPr sz="4600"/>
            </a:lvl4pPr>
            <a:lvl5pPr marL="9340596" indent="0">
              <a:buNone/>
              <a:defRPr sz="4600"/>
            </a:lvl5pPr>
            <a:lvl6pPr marL="11675745" indent="0">
              <a:buNone/>
              <a:defRPr sz="4600"/>
            </a:lvl6pPr>
            <a:lvl7pPr marL="14010894" indent="0">
              <a:buNone/>
              <a:defRPr sz="4600"/>
            </a:lvl7pPr>
            <a:lvl8pPr marL="16346043" indent="0">
              <a:buNone/>
              <a:defRPr sz="4600"/>
            </a:lvl8pPr>
            <a:lvl9pPr marL="18681192" indent="0">
              <a:buNone/>
              <a:defRPr sz="4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2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98564" y="35788920"/>
            <a:ext cx="18362295" cy="4225086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98564" y="4568292"/>
            <a:ext cx="18362295" cy="30676215"/>
          </a:xfrm>
        </p:spPr>
        <p:txBody>
          <a:bodyPr/>
          <a:lstStyle>
            <a:lvl1pPr marL="0" indent="0">
              <a:buNone/>
              <a:defRPr sz="16300"/>
            </a:lvl1pPr>
            <a:lvl2pPr marL="2335149" indent="0">
              <a:buNone/>
              <a:defRPr sz="14300"/>
            </a:lvl2pPr>
            <a:lvl3pPr marL="4670298" indent="0">
              <a:buNone/>
              <a:defRPr sz="12300"/>
            </a:lvl3pPr>
            <a:lvl4pPr marL="7005447" indent="0">
              <a:buNone/>
              <a:defRPr sz="10200"/>
            </a:lvl4pPr>
            <a:lvl5pPr marL="9340596" indent="0">
              <a:buNone/>
              <a:defRPr sz="10200"/>
            </a:lvl5pPr>
            <a:lvl6pPr marL="11675745" indent="0">
              <a:buNone/>
              <a:defRPr sz="10200"/>
            </a:lvl6pPr>
            <a:lvl7pPr marL="14010894" indent="0">
              <a:buNone/>
              <a:defRPr sz="10200"/>
            </a:lvl7pPr>
            <a:lvl8pPr marL="16346043" indent="0">
              <a:buNone/>
              <a:defRPr sz="10200"/>
            </a:lvl8pPr>
            <a:lvl9pPr marL="18681192" indent="0">
              <a:buNone/>
              <a:defRPr sz="10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98564" y="40014006"/>
            <a:ext cx="18362295" cy="6000319"/>
          </a:xfrm>
        </p:spPr>
        <p:txBody>
          <a:bodyPr/>
          <a:lstStyle>
            <a:lvl1pPr marL="0" indent="0">
              <a:buNone/>
              <a:defRPr sz="7200"/>
            </a:lvl1pPr>
            <a:lvl2pPr marL="2335149" indent="0">
              <a:buNone/>
              <a:defRPr sz="6100"/>
            </a:lvl2pPr>
            <a:lvl3pPr marL="4670298" indent="0">
              <a:buNone/>
              <a:defRPr sz="5100"/>
            </a:lvl3pPr>
            <a:lvl4pPr marL="7005447" indent="0">
              <a:buNone/>
              <a:defRPr sz="4600"/>
            </a:lvl4pPr>
            <a:lvl5pPr marL="9340596" indent="0">
              <a:buNone/>
              <a:defRPr sz="4600"/>
            </a:lvl5pPr>
            <a:lvl6pPr marL="11675745" indent="0">
              <a:buNone/>
              <a:defRPr sz="4600"/>
            </a:lvl6pPr>
            <a:lvl7pPr marL="14010894" indent="0">
              <a:buNone/>
              <a:defRPr sz="4600"/>
            </a:lvl7pPr>
            <a:lvl8pPr marL="16346043" indent="0">
              <a:buNone/>
              <a:defRPr sz="4600"/>
            </a:lvl8pPr>
            <a:lvl9pPr marL="18681192" indent="0">
              <a:buNone/>
              <a:defRPr sz="4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23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30191" y="2047452"/>
            <a:ext cx="27543443" cy="8521171"/>
          </a:xfrm>
          <a:prstGeom prst="rect">
            <a:avLst/>
          </a:prstGeom>
        </p:spPr>
        <p:txBody>
          <a:bodyPr vert="horz" lIns="467030" tIns="233515" rIns="467030" bIns="23351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30191" y="11929648"/>
            <a:ext cx="27543443" cy="33741471"/>
          </a:xfrm>
          <a:prstGeom prst="rect">
            <a:avLst/>
          </a:prstGeom>
        </p:spPr>
        <p:txBody>
          <a:bodyPr vert="horz" lIns="467030" tIns="233515" rIns="467030" bIns="23351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30191" y="47387184"/>
            <a:ext cx="7140893" cy="2722039"/>
          </a:xfrm>
          <a:prstGeom prst="rect">
            <a:avLst/>
          </a:prstGeom>
        </p:spPr>
        <p:txBody>
          <a:bodyPr vert="horz" lIns="467030" tIns="233515" rIns="467030" bIns="233515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CDA9F-89C4-4BA8-8E50-6CC17820806C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456307" y="47387184"/>
            <a:ext cx="9691211" cy="2722039"/>
          </a:xfrm>
          <a:prstGeom prst="rect">
            <a:avLst/>
          </a:prstGeom>
        </p:spPr>
        <p:txBody>
          <a:bodyPr vert="horz" lIns="467030" tIns="233515" rIns="467030" bIns="233515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1932741" y="47387184"/>
            <a:ext cx="7140893" cy="2722039"/>
          </a:xfrm>
          <a:prstGeom prst="rect">
            <a:avLst/>
          </a:prstGeom>
        </p:spPr>
        <p:txBody>
          <a:bodyPr vert="horz" lIns="467030" tIns="233515" rIns="467030" bIns="233515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8CD8-2F64-4716-BB2A-9D23A45878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00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70298" rtl="0" eaLnBrk="1" latinLnBrk="0" hangingPunct="1">
        <a:spcBef>
          <a:spcPct val="0"/>
        </a:spcBef>
        <a:buNone/>
        <a:defRPr sz="2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1362" indent="-1751362" algn="l" defTabSz="4670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300" kern="1200">
          <a:solidFill>
            <a:schemeClr val="tx1"/>
          </a:solidFill>
          <a:latin typeface="+mn-lt"/>
          <a:ea typeface="+mn-ea"/>
          <a:cs typeface="+mn-cs"/>
        </a:defRPr>
      </a:lvl1pPr>
      <a:lvl2pPr marL="3794617" indent="-1459468" algn="l" defTabSz="4670298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37873" indent="-1167575" algn="l" defTabSz="4670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173022" indent="-1167575" algn="l" defTabSz="4670298" rtl="0" eaLnBrk="1" latinLnBrk="0" hangingPunct="1">
        <a:spcBef>
          <a:spcPct val="20000"/>
        </a:spcBef>
        <a:buFont typeface="Arial" panose="020B0604020202020204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4pPr>
      <a:lvl5pPr marL="10508171" indent="-1167575" algn="l" defTabSz="4670298" rtl="0" eaLnBrk="1" latinLnBrk="0" hangingPunct="1">
        <a:spcBef>
          <a:spcPct val="20000"/>
        </a:spcBef>
        <a:buFont typeface="Arial" panose="020B0604020202020204" pitchFamily="34" charset="0"/>
        <a:buChar char="»"/>
        <a:defRPr sz="102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3320" indent="-1167575" algn="l" defTabSz="4670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178469" indent="-1167575" algn="l" defTabSz="4670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7513618" indent="-1167575" algn="l" defTabSz="4670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19848767" indent="-1167575" algn="l" defTabSz="46702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335149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4670298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005447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40596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675745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4010894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6346043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8681192" algn="l" defTabSz="4670298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:\Estructura\DSA\Division\Marketing\3_FOTOS\2_Alimentación Saludable\1109TecnaliaA1_2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1"/>
            <a:ext cx="30603819" cy="338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hacia abajo"/>
          <p:cNvSpPr/>
          <p:nvPr/>
        </p:nvSpPr>
        <p:spPr>
          <a:xfrm>
            <a:off x="1332359" y="20522952"/>
            <a:ext cx="28515169" cy="8424936"/>
          </a:xfrm>
          <a:prstGeom prst="downArrowCallout">
            <a:avLst>
              <a:gd name="adj1" fmla="val 16810"/>
              <a:gd name="adj2" fmla="val 15723"/>
              <a:gd name="adj3" fmla="val 6292"/>
              <a:gd name="adj4" fmla="val 9109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1332358" y="7561512"/>
            <a:ext cx="28299145" cy="213863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4000" b="1" dirty="0" smtClean="0">
                <a:solidFill>
                  <a:srgbClr val="DF7C0F"/>
                </a:solidFill>
                <a:latin typeface="Segoe Script" panose="020B0504020000000003" pitchFamily="34" charset="0"/>
              </a:rPr>
              <a:t>DESCRIPCIÓN DEL PROYECTO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Actualmente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transformadores de la materia prima vegetal consideran el subproducto como un residuo no aprovechable y por el cual además tienen un coste adicional en concepto de gestión del mismo. Requieren por tanto de estrategias innovadoras adecuadas que definan las sinergias posibles entre ellos de cara a optimizar la gestión de los subproductos y su transformación en productos de valor añadido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proyecto 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PROFER4FOOD, financiado por la convocatoria RETOS COLABORACIÓN 2015,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están desarrollando nuevos </a:t>
            </a:r>
            <a:r>
              <a:rPr lang="es-ES" sz="3100" dirty="0" err="1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‐productos alimentarios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origen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natural, de alta calidad nutricional y saludables, a partir de subproductos de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industria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agroalimentaria empleando tecnologías basadas en la fermentación. Esto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mejorará la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global de la industria agroalimentaria, mejorara la gestión de los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naturales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se incrementará la competitividad de la industria a través de nuevas aplicaciones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proyecto resulta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innovador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 que plantea la necesidad de trasladar todos los resultados a una escala industrial que resulte técnica y económicamente viable para las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y pretende conseguir disminuir el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residuo a su mínima expresión a través de procesos biotecnológicos desarrollados específicamente en el marco del proyecto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Además, ofrece la oportunidad al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consumidor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disponer de una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bebida de origen natural, de alta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 nutricional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saludable y con efecto </a:t>
            </a:r>
            <a:r>
              <a:rPr lang="es-ES" sz="3100" dirty="0" err="1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detoxificante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resulta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opción muy atractiva desde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punto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vista de valoración de las posibilidades de éxito de los nuevos productos,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potencialmente se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lanzarían al mercado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" sz="3100" dirty="0" smtClean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3100" dirty="0" smtClean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3100" dirty="0" smtClean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3100" dirty="0" smtClean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3100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000" b="1" dirty="0" smtClean="0">
                <a:solidFill>
                  <a:srgbClr val="DF7C0F"/>
                </a:solidFill>
                <a:latin typeface="Segoe Script" panose="020B0504020000000003" pitchFamily="34" charset="0"/>
              </a:rPr>
              <a:t>OBJETIVOS DEL PROYECTO</a:t>
            </a:r>
          </a:p>
          <a:p>
            <a:pPr marL="528638" lvl="0" indent="-528638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Desarrollar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sustratos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partir de subproductos agroalimentarios para, mediante procesos de fermentación, desarrollar:</a:t>
            </a:r>
          </a:p>
          <a:p>
            <a:pPr marL="817563" lvl="0" indent="-288925" algn="just">
              <a:lnSpc>
                <a:spcPct val="150000"/>
              </a:lnSpc>
              <a:buFont typeface="Arial"/>
              <a:buChar char="•"/>
            </a:pP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bebida saludable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rica en ácido </a:t>
            </a:r>
            <a:r>
              <a:rPr lang="es-ES" sz="3100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glucurónico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y/o </a:t>
            </a:r>
            <a:r>
              <a:rPr lang="es-ES" sz="3100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probiótica</a:t>
            </a:r>
            <a:endParaRPr lang="es-ES" sz="3100" dirty="0">
              <a:solidFill>
                <a:srgbClr val="5F5F5F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817563" lvl="0" indent="-288925" algn="just">
              <a:lnSpc>
                <a:spcPct val="150000"/>
              </a:lnSpc>
              <a:buFont typeface="Arial"/>
              <a:buChar char="•"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concentrado </a:t>
            </a:r>
            <a:r>
              <a:rPr lang="es-ES" sz="3100" b="1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probiótico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para aplicación en el sector de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mermeladas</a:t>
            </a:r>
          </a:p>
          <a:p>
            <a:pPr marL="528638" lvl="0" indent="-528638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Optimizar los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parámetros fermentativos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 definir los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sustratos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para conseguir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procesos rentables y sostenibles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 el fin de poder implementarlos en las empresas</a:t>
            </a:r>
          </a:p>
          <a:p>
            <a:pPr marL="528638" lvl="0" indent="-528638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Desarrollar una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técnica de inmovilización de microorganismos </a:t>
            </a:r>
            <a:r>
              <a:rPr lang="es-ES" sz="3100" b="1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probióticos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por encapsulación para mejorar la supervivencia a los tratamientos térmicos de pasteurización</a:t>
            </a:r>
          </a:p>
          <a:p>
            <a:pPr marL="528638" lvl="0" indent="-528638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Elaborar una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bebida rica en ácido </a:t>
            </a:r>
            <a:r>
              <a:rPr lang="es-ES" sz="3100" b="1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glucurónico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 un concentrado </a:t>
            </a:r>
            <a:r>
              <a:rPr lang="es-ES" sz="3100" b="1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probiótico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 efectos beneficiosos para la salud, empleando como sustratos de fermentación subproductos generados por las empresas agroalimentarios</a:t>
            </a:r>
          </a:p>
          <a:p>
            <a:pPr marL="528638" lvl="0" indent="-528638" algn="just">
              <a:lnSpc>
                <a:spcPct val="150000"/>
              </a:lnSpc>
              <a:spcAft>
                <a:spcPts val="0"/>
              </a:spcAft>
              <a:buFont typeface="Wingdings"/>
              <a:buChar char=""/>
            </a:pP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Elaborar una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mermelada con </a:t>
            </a:r>
            <a:r>
              <a:rPr lang="es-ES" sz="3100" b="1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probióticos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y/o con concentrado en ácido </a:t>
            </a:r>
            <a:r>
              <a:rPr lang="es-ES" sz="3100" b="1" dirty="0" err="1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glucurónico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proveniente de la fermentación de subproductos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agroalimentarios</a:t>
            </a:r>
            <a:endParaRPr lang="es-ES" sz="3100" b="1" dirty="0" smtClean="0">
              <a:solidFill>
                <a:srgbClr val="5F5F5F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-1" y="3077846"/>
            <a:ext cx="21134561" cy="41549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6600" b="1" dirty="0" smtClean="0">
                <a:solidFill>
                  <a:srgbClr val="DF7C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DESARROLLO </a:t>
            </a:r>
            <a:r>
              <a:rPr lang="es-ES" sz="6600" b="1" dirty="0">
                <a:solidFill>
                  <a:srgbClr val="DF7C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DE NUEVOS ALIMENTOS FERMENTADOS Y/O PROBIÓTICOS A PARTIR DE</a:t>
            </a:r>
          </a:p>
          <a:p>
            <a:pPr algn="ctr"/>
            <a:r>
              <a:rPr lang="es-ES" sz="6600" b="1" dirty="0">
                <a:solidFill>
                  <a:srgbClr val="DF7C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SUBPRODUCTOS </a:t>
            </a:r>
            <a:r>
              <a:rPr lang="es-ES" sz="6600" b="1" dirty="0" smtClean="0">
                <a:solidFill>
                  <a:srgbClr val="DF7C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AGROALIMENTARIOS</a:t>
            </a:r>
            <a:endParaRPr lang="es-ES" sz="6600" b="1" dirty="0">
              <a:solidFill>
                <a:srgbClr val="DF7C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486267" y="29161585"/>
            <a:ext cx="16849872" cy="2954655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marL="265113" lvl="0" indent="-265113" algn="just">
              <a:lnSpc>
                <a:spcPct val="150000"/>
              </a:lnSpc>
              <a:spcAft>
                <a:spcPts val="0"/>
              </a:spcAft>
              <a:buFont typeface="Wingdings"/>
              <a:buChar char=""/>
            </a:pP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Valorización de residuos y subproductos de procesos de transformación de vegetales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mediante el desarrollo de un proceso 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sostenible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basado en la tecnología de la fermentación.</a:t>
            </a:r>
          </a:p>
          <a:p>
            <a:pPr marL="265113" lvl="0" indent="-265113" algn="just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tabLst>
                <a:tab pos="12103100" algn="r"/>
              </a:tabLst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Desarrollo de una 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bebida saludable rica en ácido </a:t>
            </a:r>
            <a:r>
              <a:rPr lang="es-ES" sz="3100" b="1" dirty="0" err="1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glucuronico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y/o </a:t>
            </a:r>
            <a:r>
              <a:rPr lang="es-ES" sz="3100" b="1" dirty="0" err="1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probiótica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 el desarrollo de un 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concentrado </a:t>
            </a:r>
            <a:r>
              <a:rPr lang="es-ES" sz="3100" b="1" dirty="0" err="1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probiótico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para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su aplicación en el sector de 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mermeladas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s-ES" sz="3100" b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134560" y="2880992"/>
            <a:ext cx="9469264" cy="43704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es-ES" sz="5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endParaRPr lang="es-ES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ctr"/>
            <a:r>
              <a:rPr lang="es-ES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       </a:t>
            </a:r>
            <a:r>
              <a:rPr lang="es-ES" sz="5400" b="1" dirty="0" smtClean="0">
                <a:solidFill>
                  <a:srgbClr val="DF7C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PROFER4FOOD</a:t>
            </a:r>
          </a:p>
          <a:p>
            <a:pPr algn="ctr"/>
            <a:endParaRPr lang="es-ES" sz="2800" b="1" dirty="0" smtClean="0">
              <a:solidFill>
                <a:srgbClr val="DF7C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11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11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11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11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11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11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11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algn="r"/>
            <a:endParaRPr lang="es-ES" sz="5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114" y="49326152"/>
            <a:ext cx="518846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728404" y="16346488"/>
            <a:ext cx="165978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investigación del proyecto está enfocada en el empleo de frutas y verduras como subproductos para el desarrollo de medios de fermentación, como subproductos de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frutas y verduras (INDULLEIDA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 restos de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mermelada y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destríos de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fruta (IBERFRUTA).</a:t>
            </a:r>
          </a:p>
          <a:p>
            <a:pPr algn="just">
              <a:lnSpc>
                <a:spcPct val="150000"/>
              </a:lnSpc>
            </a:pPr>
            <a:endParaRPr lang="es-ES" sz="3100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21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2430" y="16263186"/>
            <a:ext cx="3376266" cy="1667478"/>
          </a:xfrm>
          <a:prstGeom prst="rect">
            <a:avLst/>
          </a:prstGeom>
          <a:noFill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020" y="16463618"/>
            <a:ext cx="3866188" cy="132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968" y="17852746"/>
            <a:ext cx="4032448" cy="216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25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624" y="18027930"/>
            <a:ext cx="4608515" cy="1702934"/>
          </a:xfrm>
          <a:prstGeom prst="rect">
            <a:avLst/>
          </a:prstGeom>
          <a:noFill/>
        </p:spPr>
      </p:pic>
      <p:grpSp>
        <p:nvGrpSpPr>
          <p:cNvPr id="21" name="20 Grupo"/>
          <p:cNvGrpSpPr/>
          <p:nvPr/>
        </p:nvGrpSpPr>
        <p:grpSpPr>
          <a:xfrm>
            <a:off x="1554325" y="33484392"/>
            <a:ext cx="10369152" cy="9428458"/>
            <a:chOff x="1554325" y="33484392"/>
            <a:chExt cx="10369152" cy="9428458"/>
          </a:xfrm>
        </p:grpSpPr>
        <p:sp>
          <p:nvSpPr>
            <p:cNvPr id="28" name="27 Rectángulo"/>
            <p:cNvSpPr/>
            <p:nvPr/>
          </p:nvSpPr>
          <p:spPr>
            <a:xfrm>
              <a:off x="1554325" y="33484392"/>
              <a:ext cx="10369152" cy="157958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txBody>
            <a:bodyPr wrap="square" lIns="467030" tIns="233515" rIns="467030" bIns="233515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1. </a:t>
              </a:r>
            </a:p>
            <a:p>
              <a:pPr algn="ctr"/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CLASIFICACIÓN, CARACTERIZACIÓN, ESTABILIZACIÓN Y SELECCIÓN DE LOS SUBPRODUCTOS</a:t>
              </a: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1554325" y="36004672"/>
              <a:ext cx="10369152" cy="157958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467030" tIns="233515" rIns="467030" bIns="233515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2. </a:t>
              </a:r>
            </a:p>
            <a:p>
              <a:pPr algn="ctr"/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ELABORACIÓN DE MEDIOS DE CULTIVO A PARTIR DE LOS</a:t>
              </a:r>
            </a:p>
            <a:p>
              <a:pPr algn="ctr"/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SUBPRODUCTOS</a:t>
              </a:r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1641376" y="38668968"/>
              <a:ext cx="10282101" cy="157958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lIns="467030" tIns="233515" rIns="467030" bIns="233515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3.</a:t>
              </a:r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SELECCIÓN DE LOS MICROORGANISMOS Y PROCESOS</a:t>
              </a:r>
            </a:p>
            <a:p>
              <a:pPr algn="ctr"/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BIOTECNOLÓGICOS</a:t>
              </a: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1642289" y="41333264"/>
              <a:ext cx="5134975" cy="157958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lIns="467030" tIns="233515" rIns="467030" bIns="233515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4. </a:t>
              </a:r>
            </a:p>
            <a:p>
              <a:pPr algn="ctr"/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DESARROLLO DE LA BEBIDA SALUDABLE</a:t>
              </a: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6860973" y="41333264"/>
              <a:ext cx="5062504" cy="15795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467030" tIns="233515" rIns="467030" bIns="233515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5. </a:t>
              </a:r>
            </a:p>
            <a:p>
              <a:pPr algn="ctr"/>
              <a:r>
                <a:rPr lang="es-ES" sz="2400" dirty="0">
                  <a:solidFill>
                    <a:srgbClr val="5F5F5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DESARROLLO DE UNA MERMELADA ENRIQUECIDA</a:t>
              </a:r>
            </a:p>
          </p:txBody>
        </p:sp>
        <p:sp>
          <p:nvSpPr>
            <p:cNvPr id="33" name="32 Flecha abajo"/>
            <p:cNvSpPr/>
            <p:nvPr/>
          </p:nvSpPr>
          <p:spPr>
            <a:xfrm>
              <a:off x="6292746" y="35212584"/>
              <a:ext cx="625735" cy="678262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7030" tIns="233515" rIns="467030" bIns="233515" rtlCol="0" anchor="ctr"/>
            <a:lstStyle/>
            <a:p>
              <a:pPr algn="ctr"/>
              <a:endParaRPr lang="es-ES"/>
            </a:p>
          </p:txBody>
        </p:sp>
        <p:sp>
          <p:nvSpPr>
            <p:cNvPr id="34" name="33 Flecha arriba y abajo"/>
            <p:cNvSpPr/>
            <p:nvPr/>
          </p:nvSpPr>
          <p:spPr>
            <a:xfrm>
              <a:off x="6302597" y="37660856"/>
              <a:ext cx="558376" cy="907314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7030" tIns="233515" rIns="467030" bIns="233515" rtlCol="0" anchor="ctr"/>
            <a:lstStyle/>
            <a:p>
              <a:pPr algn="ctr"/>
              <a:endParaRPr lang="es-ES"/>
            </a:p>
          </p:txBody>
        </p:sp>
        <p:sp>
          <p:nvSpPr>
            <p:cNvPr id="35" name="34 Flecha arriba y abajo"/>
            <p:cNvSpPr/>
            <p:nvPr/>
          </p:nvSpPr>
          <p:spPr>
            <a:xfrm>
              <a:off x="3930588" y="40325152"/>
              <a:ext cx="558376" cy="907314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7030" tIns="233515" rIns="467030" bIns="233515" rtlCol="0" anchor="ctr"/>
            <a:lstStyle/>
            <a:p>
              <a:pPr algn="ctr"/>
              <a:endParaRPr lang="es-ES"/>
            </a:p>
          </p:txBody>
        </p:sp>
        <p:sp>
          <p:nvSpPr>
            <p:cNvPr id="36" name="35 Flecha arriba y abajo"/>
            <p:cNvSpPr/>
            <p:nvPr/>
          </p:nvSpPr>
          <p:spPr>
            <a:xfrm>
              <a:off x="8179061" y="40325152"/>
              <a:ext cx="558376" cy="907314"/>
            </a:xfrm>
            <a:prstGeom prst="upDown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7030" tIns="233515" rIns="467030" bIns="233515"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1554325" y="32764312"/>
            <a:ext cx="10369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DF7C0F"/>
                </a:solidFill>
                <a:latin typeface="Segoe Script" panose="020B0504020000000003" pitchFamily="34" charset="0"/>
              </a:rPr>
              <a:t>DIAGRAMA </a:t>
            </a:r>
            <a:r>
              <a:rPr lang="es-ES" sz="4000" b="1" dirty="0">
                <a:solidFill>
                  <a:srgbClr val="DF7C0F"/>
                </a:solidFill>
                <a:latin typeface="Segoe Script" panose="020B0504020000000003" pitchFamily="34" charset="0"/>
              </a:rPr>
              <a:t>DEL PROYECTO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870614" y="43713729"/>
            <a:ext cx="28400850" cy="6332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 smtClean="0">
                <a:solidFill>
                  <a:srgbClr val="DF7C0F"/>
                </a:solidFill>
                <a:latin typeface="Segoe Script" panose="020B0504020000000003" pitchFamily="34" charset="0"/>
              </a:rPr>
              <a:t>CONCLUSIONES</a:t>
            </a:r>
          </a:p>
          <a:p>
            <a:pPr algn="just">
              <a:lnSpc>
                <a:spcPct val="150000"/>
              </a:lnSpc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destacar que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proyecto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PROFER4FOOD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demuestra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carácter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proyecto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Desarrollo Experimental ya que el consorcio, en base al conocimiento científico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tecnológico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empresarial de cada uno de ellos,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materia de producto y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para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prototipos industriales de zumos y mermeladas saludables y enriquecidos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Estos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prototipos permitirán a las empresas tener el conocimiento necesario para que, en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futuro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adapten sus líneas productivas para elaborar estos productos y puedan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así comercializarlos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sus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clientes.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3100" dirty="0" smtClean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 de ofrecer al consumidor una bebida de origen natural, de alta calidad nutricional, saludable y con efecto </a:t>
            </a:r>
            <a:r>
              <a:rPr lang="es-ES" sz="3100" dirty="0" err="1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detoxificante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resulta una opción muy atractiva desde el punto de vista de valoración de las posibilidades de éxito de los nuevos productos, que potencialmente se lanzaran al mercado.</a:t>
            </a:r>
          </a:p>
          <a:p>
            <a:pPr algn="just">
              <a:lnSpc>
                <a:spcPct val="150000"/>
              </a:lnSpc>
            </a:pPr>
            <a:endParaRPr lang="es-ES" sz="3100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4000" b="1" dirty="0">
              <a:solidFill>
                <a:srgbClr val="DF7C0F"/>
              </a:solidFill>
              <a:latin typeface="Segoe Script" panose="020B0504020000000003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31487"/>
            <a:ext cx="30603819" cy="17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40 CuadroTexto"/>
          <p:cNvSpPr txBox="1"/>
          <p:nvPr/>
        </p:nvSpPr>
        <p:spPr>
          <a:xfrm>
            <a:off x="14115843" y="35284592"/>
            <a:ext cx="151216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DF7C0F"/>
                </a:solidFill>
                <a:latin typeface="Segoe Script" panose="020B0504020000000003" pitchFamily="34" charset="0"/>
              </a:rPr>
              <a:t>RESULTADOS </a:t>
            </a:r>
            <a:r>
              <a:rPr lang="es-ES" sz="4000" b="1" dirty="0">
                <a:solidFill>
                  <a:srgbClr val="DF7C0F"/>
                </a:solidFill>
                <a:latin typeface="Segoe Script" panose="020B0504020000000003" pitchFamily="34" charset="0"/>
              </a:rPr>
              <a:t>DEL </a:t>
            </a:r>
            <a:r>
              <a:rPr lang="es-ES" sz="4000" b="1" dirty="0" smtClean="0">
                <a:solidFill>
                  <a:srgbClr val="DF7C0F"/>
                </a:solidFill>
                <a:latin typeface="Segoe Script" panose="020B0504020000000003" pitchFamily="34" charset="0"/>
              </a:rPr>
              <a:t>PROYECTO</a:t>
            </a:r>
          </a:p>
          <a:p>
            <a:pPr algn="just"/>
            <a:endParaRPr lang="es-ES" sz="3100" b="1" dirty="0" smtClean="0">
              <a:solidFill>
                <a:srgbClr val="DF7C0F"/>
              </a:solidFill>
              <a:latin typeface="Segoe Script" panose="020B0504020000000003" pitchFamily="34" charset="0"/>
            </a:endParaRPr>
          </a:p>
          <a:p>
            <a:pPr algn="just"/>
            <a:r>
              <a:rPr lang="es-ES" sz="3100" b="1" dirty="0" smtClean="0">
                <a:solidFill>
                  <a:srgbClr val="DF7C0F"/>
                </a:solidFill>
                <a:latin typeface="Segoe Script" panose="020B0504020000000003" pitchFamily="34" charset="0"/>
              </a:rPr>
              <a:t>RESULTADOS OBTENIDOS HASTA EL MOMENTO</a:t>
            </a:r>
          </a:p>
          <a:p>
            <a:pPr algn="just"/>
            <a:endParaRPr lang="es-ES" sz="900" b="1" dirty="0" smtClean="0">
              <a:solidFill>
                <a:srgbClr val="DF7C0F"/>
              </a:solidFill>
              <a:latin typeface="Segoe Script" panose="020B0504020000000003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definido los subproductos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cada empresa que se van a emplear a lo largo del proyecto: </a:t>
            </a:r>
          </a:p>
          <a:p>
            <a:pPr marL="722313" indent="-1936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IBERFRUTA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destríos de frutas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restos de mermelada </a:t>
            </a:r>
          </a:p>
          <a:p>
            <a:pPr marL="722313" indent="-1936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INDULLEIDA: fibras de frutas y verduras</a:t>
            </a:r>
            <a:endParaRPr lang="es-ES" sz="3100" b="1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Caracterización nutricional </a:t>
            </a:r>
            <a:r>
              <a:rPr lang="es-ES" sz="31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de los compuestos de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interés de los subproductos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tanto frescos como tras un proceso de estabilización</a:t>
            </a:r>
            <a:r>
              <a:rPr lang="es-ES" sz="3100" b="1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521614" y="49182136"/>
            <a:ext cx="4267129" cy="195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/>
          <a:lstStyle>
            <a:lvl1pPr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s-ES" altLang="es-ES" sz="2000" b="1" dirty="0" smtClean="0">
                <a:solidFill>
                  <a:srgbClr val="5F5F5F"/>
                </a:solidFill>
              </a:rPr>
              <a:t>CONTACTO:</a:t>
            </a:r>
          </a:p>
          <a:p>
            <a:pPr eaLnBrk="1" hangingPunct="1">
              <a:spcAft>
                <a:spcPct val="50000"/>
              </a:spcAft>
            </a:pPr>
            <a:r>
              <a:rPr lang="es-ES" altLang="es-ES" sz="2000" b="1" dirty="0" smtClean="0">
                <a:solidFill>
                  <a:srgbClr val="5F5F5F"/>
                </a:solidFill>
              </a:rPr>
              <a:t>Mª Carmen Villaran</a:t>
            </a:r>
          </a:p>
          <a:p>
            <a:pPr eaLnBrk="1" hangingPunct="1">
              <a:spcAft>
                <a:spcPct val="50000"/>
              </a:spcAft>
            </a:pPr>
            <a:r>
              <a:rPr lang="es-ES" altLang="es-ES" sz="2000" b="1" dirty="0">
                <a:solidFill>
                  <a:srgbClr val="5F5F5F"/>
                </a:solidFill>
              </a:rPr>
              <a:t>T +</a:t>
            </a:r>
            <a:r>
              <a:rPr lang="es-ES" altLang="es-ES" sz="2000" b="1" dirty="0" smtClean="0">
                <a:solidFill>
                  <a:srgbClr val="5F5F5F"/>
                </a:solidFill>
              </a:rPr>
              <a:t>34 </a:t>
            </a:r>
            <a:r>
              <a:rPr lang="es-ES" altLang="es-ES" sz="2000" b="1" dirty="0">
                <a:solidFill>
                  <a:srgbClr val="5F5F5F"/>
                </a:solidFill>
              </a:rPr>
              <a:t>671 645 872 (directo)</a:t>
            </a:r>
          </a:p>
          <a:p>
            <a:pPr eaLnBrk="1" hangingPunct="1">
              <a:spcAft>
                <a:spcPct val="50000"/>
              </a:spcAft>
            </a:pPr>
            <a:r>
              <a:rPr lang="es-ES" altLang="es-ES" sz="2000" b="1" dirty="0" smtClean="0">
                <a:solidFill>
                  <a:srgbClr val="5F5F5F"/>
                </a:solidFill>
              </a:rPr>
              <a:t>mcarmen.villaran@tecnalia.com</a:t>
            </a:r>
            <a:endParaRPr lang="es-ES" altLang="es-ES" sz="2000" b="1" dirty="0">
              <a:solidFill>
                <a:srgbClr val="5F5F5F"/>
              </a:solidFill>
            </a:endParaRP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5100612" y="49202100"/>
            <a:ext cx="5466667" cy="25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2" tIns="45711" rIns="91422" bIns="45711"/>
          <a:lstStyle>
            <a:lvl1pPr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2763" eaLnBrk="0" hangingPunct="0"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2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s-ES" altLang="es-ES" sz="2000" b="1" dirty="0" smtClean="0">
                <a:solidFill>
                  <a:srgbClr val="5F5F5F"/>
                </a:solidFill>
              </a:rPr>
              <a:t>TECNALIA</a:t>
            </a:r>
            <a:endParaRPr lang="es-ES" altLang="es-ES" sz="2000" b="1" dirty="0">
              <a:solidFill>
                <a:srgbClr val="5F5F5F"/>
              </a:solidFill>
            </a:endParaRPr>
          </a:p>
          <a:p>
            <a:pPr eaLnBrk="1" hangingPunct="1">
              <a:spcAft>
                <a:spcPct val="50000"/>
              </a:spcAft>
            </a:pPr>
            <a:r>
              <a:rPr lang="es-ES" altLang="es-ES" sz="2000" b="1" dirty="0">
                <a:solidFill>
                  <a:srgbClr val="5F5F5F"/>
                </a:solidFill>
              </a:rPr>
              <a:t>Parque Tecnológico de Álava</a:t>
            </a:r>
          </a:p>
          <a:p>
            <a:pPr eaLnBrk="1" hangingPunct="1">
              <a:spcAft>
                <a:spcPct val="50000"/>
              </a:spcAft>
            </a:pPr>
            <a:r>
              <a:rPr lang="es-ES" altLang="es-ES" sz="2000" b="1" dirty="0">
                <a:solidFill>
                  <a:srgbClr val="5F5F5F"/>
                </a:solidFill>
              </a:rPr>
              <a:t>Leonardo Da Vinci, 11</a:t>
            </a:r>
          </a:p>
          <a:p>
            <a:pPr eaLnBrk="1" hangingPunct="1">
              <a:spcAft>
                <a:spcPct val="50000"/>
              </a:spcAft>
            </a:pPr>
            <a:r>
              <a:rPr lang="es-ES" altLang="es-ES" sz="2000" b="1" dirty="0">
                <a:solidFill>
                  <a:srgbClr val="5F5F5F"/>
                </a:solidFill>
              </a:rPr>
              <a:t>E-01510 </a:t>
            </a:r>
            <a:r>
              <a:rPr lang="es-ES" altLang="es-ES" sz="2000" b="1" dirty="0" err="1">
                <a:solidFill>
                  <a:srgbClr val="5F5F5F"/>
                </a:solidFill>
              </a:rPr>
              <a:t>Miñano</a:t>
            </a:r>
            <a:r>
              <a:rPr lang="es-ES" altLang="es-ES" sz="2000" b="1" dirty="0">
                <a:solidFill>
                  <a:srgbClr val="5F5F5F"/>
                </a:solidFill>
              </a:rPr>
              <a:t>-Araba (</a:t>
            </a:r>
            <a:r>
              <a:rPr lang="es-ES" altLang="es-ES" sz="2000" b="1" dirty="0" err="1">
                <a:solidFill>
                  <a:srgbClr val="5F5F5F"/>
                </a:solidFill>
              </a:rPr>
              <a:t>Spain</a:t>
            </a:r>
            <a:r>
              <a:rPr lang="es-ES" altLang="es-ES" sz="2000" b="1" dirty="0" smtClean="0">
                <a:solidFill>
                  <a:srgbClr val="5F5F5F"/>
                </a:solidFill>
              </a:rPr>
              <a:t>)</a:t>
            </a:r>
            <a:endParaRPr lang="es-ES" altLang="es-ES" sz="2000" b="1" dirty="0">
              <a:solidFill>
                <a:srgbClr val="5F5F5F"/>
              </a:solidFill>
            </a:endParaRPr>
          </a:p>
        </p:txBody>
      </p:sp>
      <p:pic>
        <p:nvPicPr>
          <p:cNvPr id="37" name="36 Imagen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6684" y="49110128"/>
            <a:ext cx="3170266" cy="2043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37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777</Words>
  <Application>Microsoft Office PowerPoint</Application>
  <PresentationFormat>Personalizado</PresentationFormat>
  <Paragraphs>102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MACUBERO</cp:lastModifiedBy>
  <cp:revision>55</cp:revision>
  <dcterms:created xsi:type="dcterms:W3CDTF">2016-05-12T12:46:27Z</dcterms:created>
  <dcterms:modified xsi:type="dcterms:W3CDTF">2017-04-05T08:17:01Z</dcterms:modified>
</cp:coreProperties>
</file>